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185506E-00C2-4387-9A4D-F8829581837F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ED20224-9413-4A73-AE11-DB95290D23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5506E-00C2-4387-9A4D-F8829581837F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D20224-9413-4A73-AE11-DB95290D23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5506E-00C2-4387-9A4D-F8829581837F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D20224-9413-4A73-AE11-DB95290D23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5506E-00C2-4387-9A4D-F8829581837F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D20224-9413-4A73-AE11-DB95290D23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185506E-00C2-4387-9A4D-F8829581837F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ED20224-9413-4A73-AE11-DB95290D23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5506E-00C2-4387-9A4D-F8829581837F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ED20224-9413-4A73-AE11-DB95290D23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5506E-00C2-4387-9A4D-F8829581837F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6ED20224-9413-4A73-AE11-DB95290D23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5506E-00C2-4387-9A4D-F8829581837F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D20224-9413-4A73-AE11-DB95290D23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5506E-00C2-4387-9A4D-F8829581837F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ED20224-9413-4A73-AE11-DB95290D23F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185506E-00C2-4387-9A4D-F8829581837F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ED20224-9413-4A73-AE11-DB95290D23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185506E-00C2-4387-9A4D-F8829581837F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6ED20224-9413-4A73-AE11-DB95290D23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185506E-00C2-4387-9A4D-F8829581837F}" type="datetimeFigureOut">
              <a:rPr lang="en-US" smtClean="0"/>
              <a:pPr/>
              <a:t>12/5/2011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6ED20224-9413-4A73-AE11-DB95290D23F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Freddie Income Calculation Job Aid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Wage-Earner Pay Period 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wage earner is paid semi-monthly, complete the following steps:</a:t>
            </a:r>
          </a:p>
          <a:p>
            <a:pPr lvl="1"/>
            <a:r>
              <a:rPr lang="en-US" dirty="0"/>
              <a:t>1. Select semi-monthly from the drop down menu.</a:t>
            </a:r>
          </a:p>
          <a:p>
            <a:pPr lvl="1"/>
            <a:r>
              <a:rPr lang="en-US" dirty="0" smtClean="0"/>
              <a:t>2</a:t>
            </a:r>
            <a:r>
              <a:rPr lang="en-US" dirty="0"/>
              <a:t>. Input the gross amount of the check</a:t>
            </a:r>
          </a:p>
          <a:p>
            <a:pPr lvl="1"/>
            <a:r>
              <a:rPr lang="en-US" dirty="0"/>
              <a:t>3. Input the check date</a:t>
            </a:r>
          </a:p>
          <a:p>
            <a:pPr lvl="1"/>
            <a:r>
              <a:rPr lang="en-US" dirty="0"/>
              <a:t>4. Repeat steps 1 -3 for the net amount.</a:t>
            </a:r>
          </a:p>
          <a:p>
            <a:pPr lvl="2"/>
            <a:r>
              <a:rPr lang="en-US" b="1" dirty="0"/>
              <a:t>(Monthly income will automatically calculate)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Wage-Earner Pay Period 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wage earner is paid monthly, complete the following steps:</a:t>
            </a:r>
          </a:p>
          <a:p>
            <a:pPr lvl="1"/>
            <a:r>
              <a:rPr lang="en-US" dirty="0"/>
              <a:t>1. Select </a:t>
            </a:r>
            <a:r>
              <a:rPr lang="en-US" dirty="0" smtClean="0"/>
              <a:t>monthly </a:t>
            </a:r>
            <a:r>
              <a:rPr lang="en-US" dirty="0"/>
              <a:t>from the drop down </a:t>
            </a:r>
            <a:r>
              <a:rPr lang="en-US" dirty="0" smtClean="0"/>
              <a:t>menu.</a:t>
            </a:r>
          </a:p>
          <a:p>
            <a:pPr lvl="1"/>
            <a:r>
              <a:rPr lang="en-US" dirty="0" smtClean="0"/>
              <a:t>2</a:t>
            </a:r>
            <a:r>
              <a:rPr lang="en-US" dirty="0"/>
              <a:t>. Input the gross amount of the check</a:t>
            </a:r>
          </a:p>
          <a:p>
            <a:pPr lvl="1"/>
            <a:r>
              <a:rPr lang="en-US" dirty="0"/>
              <a:t>3. Input the check date</a:t>
            </a:r>
          </a:p>
          <a:p>
            <a:pPr lvl="1"/>
            <a:r>
              <a:rPr lang="en-US" dirty="0"/>
              <a:t>4. Repeat steps 1 -3 for the net amount.</a:t>
            </a:r>
          </a:p>
          <a:p>
            <a:pPr lvl="2"/>
            <a:r>
              <a:rPr lang="en-US" b="1" dirty="0"/>
              <a:t>(Monthly income will automatically calculate)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Wage-Earner Pay Period 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Repeat </a:t>
            </a:r>
            <a:r>
              <a:rPr lang="en-US" dirty="0" smtClean="0"/>
              <a:t>the information on the previous slides </a:t>
            </a:r>
            <a:r>
              <a:rPr lang="en-US" dirty="0"/>
              <a:t>for each borrower with income on the loan.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Year-to-date Income Calculation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71600" y="2361406"/>
            <a:ext cx="64008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Year-to-date Income 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the income documentation is Pay Statements, complete the following steps:</a:t>
            </a:r>
          </a:p>
          <a:p>
            <a:pPr lvl="1"/>
            <a:r>
              <a:rPr lang="en-US" dirty="0"/>
              <a:t>1. Input the start date of the income.</a:t>
            </a:r>
          </a:p>
          <a:p>
            <a:pPr lvl="1"/>
            <a:r>
              <a:rPr lang="en-US" dirty="0"/>
              <a:t>2. Input the pay period end date on the pay statement.</a:t>
            </a:r>
          </a:p>
          <a:p>
            <a:pPr lvl="1"/>
            <a:r>
              <a:rPr lang="en-US" dirty="0"/>
              <a:t>3. Enter the year to date amount on the pay statement</a:t>
            </a:r>
            <a:r>
              <a:rPr lang="en-US" dirty="0" smtClean="0"/>
              <a:t>. </a:t>
            </a:r>
            <a:r>
              <a:rPr lang="en-US" b="1" dirty="0" smtClean="0"/>
              <a:t>(</a:t>
            </a:r>
            <a:r>
              <a:rPr lang="en-US" b="1" dirty="0"/>
              <a:t>the calculator will automatically configure the </a:t>
            </a:r>
            <a:r>
              <a:rPr lang="en-US" b="1" dirty="0" smtClean="0"/>
              <a:t>monthly income</a:t>
            </a:r>
            <a:r>
              <a:rPr lang="en-US" b="1" dirty="0"/>
              <a:t>)</a:t>
            </a:r>
          </a:p>
          <a:p>
            <a:pPr lvl="1"/>
            <a:r>
              <a:rPr lang="en-US" dirty="0"/>
              <a:t>4. Repeat steps 1-3 for additional borrowers or employers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/>
              <a:t>Self-Employed Income Tab: Self – Employed </a:t>
            </a:r>
            <a:r>
              <a:rPr lang="en-US" sz="3800" dirty="0" smtClean="0"/>
              <a:t>Borrower Income </a:t>
            </a:r>
            <a:r>
              <a:rPr lang="en-US" sz="3800" dirty="0"/>
              <a:t>Calculation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91340"/>
            <a:ext cx="8305800" cy="4642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 smtClean="0"/>
              <a:t>Self-Employed Income Tab: Self – Employed Borrower Income Calculation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If the income documentation is </a:t>
            </a:r>
            <a:r>
              <a:rPr lang="en-US" sz="3000" dirty="0"/>
              <a:t>Profit and Loss (</a:t>
            </a:r>
            <a:r>
              <a:rPr lang="en-US" sz="3000" dirty="0" smtClean="0"/>
              <a:t>Income) Statement, complete the following steps:</a:t>
            </a:r>
          </a:p>
          <a:p>
            <a:pPr lvl="1"/>
            <a:r>
              <a:rPr lang="en-US" sz="2400" dirty="0" smtClean="0"/>
              <a:t>1. </a:t>
            </a:r>
            <a:r>
              <a:rPr lang="en-US" sz="2400" dirty="0"/>
              <a:t>Input company name.</a:t>
            </a:r>
          </a:p>
          <a:p>
            <a:pPr lvl="1"/>
            <a:r>
              <a:rPr lang="en-US" sz="2400" dirty="0" smtClean="0"/>
              <a:t>2</a:t>
            </a:r>
            <a:r>
              <a:rPr lang="en-US" sz="2400" dirty="0" smtClean="0"/>
              <a:t>. </a:t>
            </a:r>
            <a:r>
              <a:rPr lang="en-US" sz="2400" dirty="0"/>
              <a:t>Input the business gross revenue into the </a:t>
            </a:r>
            <a:r>
              <a:rPr lang="en-US" sz="2400" b="1" dirty="0"/>
              <a:t>Revenue field.</a:t>
            </a:r>
          </a:p>
          <a:p>
            <a:pPr lvl="1"/>
            <a:r>
              <a:rPr lang="en-US" sz="2400" dirty="0" smtClean="0"/>
              <a:t>3. </a:t>
            </a:r>
            <a:r>
              <a:rPr lang="en-US" sz="2400" dirty="0"/>
              <a:t>Enter the borrowers percentage of ownership for the business.</a:t>
            </a:r>
          </a:p>
          <a:p>
            <a:pPr lvl="1"/>
            <a:r>
              <a:rPr lang="en-US" sz="2400" dirty="0" smtClean="0"/>
              <a:t>4. </a:t>
            </a:r>
            <a:r>
              <a:rPr lang="en-US" sz="2400" dirty="0"/>
              <a:t>Key in all business expenses.</a:t>
            </a:r>
          </a:p>
          <a:p>
            <a:pPr lvl="1"/>
            <a:r>
              <a:rPr lang="en-US" sz="2400" dirty="0" smtClean="0"/>
              <a:t>5. </a:t>
            </a:r>
            <a:r>
              <a:rPr lang="en-US" sz="2400" dirty="0"/>
              <a:t>Input the date the Profit and Loss is covering in the start and </a:t>
            </a:r>
            <a:r>
              <a:rPr lang="en-US" sz="2400" dirty="0" smtClean="0"/>
              <a:t>end date </a:t>
            </a:r>
            <a:r>
              <a:rPr lang="en-US" sz="2400" dirty="0"/>
              <a:t>fields.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Rental &amp; Boarder Income Tab: Rental Income Calculation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33425" y="2609056"/>
            <a:ext cx="767715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Rental &amp; Boarder Income Tab: Rental Income 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the income documentation is Schedule E – Rental Income, complete the following steps:</a:t>
            </a:r>
          </a:p>
          <a:p>
            <a:pPr lvl="1"/>
            <a:r>
              <a:rPr lang="en-US" dirty="0"/>
              <a:t>1. Input rental income amount.</a:t>
            </a:r>
          </a:p>
          <a:p>
            <a:pPr lvl="1"/>
            <a:r>
              <a:rPr lang="en-US" dirty="0"/>
              <a:t>2. Select the appropriate occupancy type from the drop </a:t>
            </a:r>
            <a:r>
              <a:rPr lang="en-US" dirty="0" smtClean="0"/>
              <a:t>down menu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3. Enter the borrower’s rental expense.</a:t>
            </a:r>
          </a:p>
          <a:p>
            <a:pPr lvl="1"/>
            <a:r>
              <a:rPr lang="en-US" dirty="0"/>
              <a:t>4. Key in HOA/Condo Fees (if applicable)</a:t>
            </a:r>
          </a:p>
          <a:p>
            <a:pPr lvl="2"/>
            <a:r>
              <a:rPr lang="en-US" b="1" dirty="0" smtClean="0"/>
              <a:t>(The </a:t>
            </a:r>
            <a:r>
              <a:rPr lang="en-US" b="1" dirty="0"/>
              <a:t>calculator will automatically configure the </a:t>
            </a:r>
            <a:r>
              <a:rPr lang="en-US" b="1" dirty="0" smtClean="0"/>
              <a:t>monthly net </a:t>
            </a:r>
            <a:r>
              <a:rPr lang="en-US" b="1" dirty="0"/>
              <a:t>income)</a:t>
            </a:r>
            <a:endParaRPr lang="en-U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Other Income Tab: Other Income </a:t>
            </a:r>
            <a:r>
              <a:rPr lang="en-US" dirty="0" smtClean="0"/>
              <a:t>Calculation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19200" y="2086769"/>
            <a:ext cx="7023372" cy="3094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Freddie Mac requires income documentation on all loans submitted </a:t>
            </a:r>
            <a:r>
              <a:rPr lang="en-US" dirty="0" smtClean="0"/>
              <a:t>for liquidation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negotiator is responsible for calculating monthly </a:t>
            </a:r>
            <a:r>
              <a:rPr lang="en-US" dirty="0" smtClean="0"/>
              <a:t>gross and/or </a:t>
            </a:r>
            <a:r>
              <a:rPr lang="en-US" dirty="0"/>
              <a:t>net income of </a:t>
            </a:r>
            <a:r>
              <a:rPr lang="en-US" dirty="0" smtClean="0"/>
              <a:t>wage </a:t>
            </a:r>
            <a:r>
              <a:rPr lang="en-US" dirty="0"/>
              <a:t>earners and self-employed borrowers.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Income Tab: Other Income 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the income documentation </a:t>
            </a:r>
            <a:r>
              <a:rPr lang="en-US" dirty="0"/>
              <a:t>Divorce Degree, </a:t>
            </a:r>
            <a:r>
              <a:rPr lang="en-US" dirty="0" smtClean="0"/>
              <a:t>Court Order or </a:t>
            </a:r>
            <a:r>
              <a:rPr lang="en-US" dirty="0"/>
              <a:t>Benefit </a:t>
            </a:r>
            <a:r>
              <a:rPr lang="en-US" dirty="0" smtClean="0"/>
              <a:t>Award Letter, complete the following steps:</a:t>
            </a:r>
          </a:p>
          <a:p>
            <a:pPr lvl="1"/>
            <a:r>
              <a:rPr lang="en-US" sz="2800" dirty="0"/>
              <a:t>1. Input amount received per the award letter or court </a:t>
            </a:r>
            <a:r>
              <a:rPr lang="en-US" sz="2800" dirty="0" smtClean="0"/>
              <a:t>ordered document</a:t>
            </a:r>
            <a:r>
              <a:rPr lang="en-US" sz="2800" dirty="0"/>
              <a:t>.</a:t>
            </a:r>
          </a:p>
          <a:p>
            <a:pPr lvl="1"/>
            <a:r>
              <a:rPr lang="en-US" sz="2800" dirty="0"/>
              <a:t>2. Select use this income from the drop down menu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Interim Income Calculator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 the type of income you want to calculator from the menu tabs at </a:t>
            </a:r>
            <a:r>
              <a:rPr lang="en-US" dirty="0" smtClean="0"/>
              <a:t>the bottom </a:t>
            </a:r>
            <a:r>
              <a:rPr lang="en-US" dirty="0"/>
              <a:t>of the calculator.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Wage-Earner Income Tab: Income Variance Calculator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971800"/>
            <a:ext cx="85725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Wage-Earner Income Tab: Income Variance Calculator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completing the income calculator the negotiator should </a:t>
            </a:r>
            <a:r>
              <a:rPr lang="en-US" dirty="0" smtClean="0"/>
              <a:t>populate their </a:t>
            </a:r>
            <a:r>
              <a:rPr lang="en-US" dirty="0"/>
              <a:t>name and SID, the loan number and heritage type.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Wage-Earner Pay Period Calculations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71600" y="2342356"/>
            <a:ext cx="640080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Wage-Earner Pay Period 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the </a:t>
            </a:r>
            <a:r>
              <a:rPr lang="en-US" dirty="0" smtClean="0"/>
              <a:t>information listed in the following slides to </a:t>
            </a:r>
            <a:r>
              <a:rPr lang="en-US" dirty="0"/>
              <a:t>calculate mortgagor’s income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Wage-Earner Pay Period 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wage earner is paid weekly, complete the following steps:</a:t>
            </a:r>
          </a:p>
          <a:p>
            <a:pPr lvl="1"/>
            <a:r>
              <a:rPr lang="en-US" dirty="0"/>
              <a:t>1. Select weekly from the drop down menu.</a:t>
            </a:r>
          </a:p>
          <a:p>
            <a:pPr lvl="2"/>
            <a:r>
              <a:rPr lang="en-US" b="1" dirty="0"/>
              <a:t>Note: </a:t>
            </a:r>
            <a:r>
              <a:rPr lang="en-US" b="1" i="1" dirty="0"/>
              <a:t>There are 7 days between pay statements</a:t>
            </a:r>
          </a:p>
          <a:p>
            <a:pPr lvl="1"/>
            <a:r>
              <a:rPr lang="en-US" dirty="0"/>
              <a:t>2. Input the gross amount of the check.</a:t>
            </a:r>
          </a:p>
          <a:p>
            <a:pPr lvl="1"/>
            <a:r>
              <a:rPr lang="en-US" dirty="0"/>
              <a:t>3. Input the check date.</a:t>
            </a:r>
          </a:p>
          <a:p>
            <a:pPr lvl="1"/>
            <a:r>
              <a:rPr lang="en-US" dirty="0"/>
              <a:t>4. Repeat steps 1 -3 for the net amount.</a:t>
            </a:r>
          </a:p>
          <a:p>
            <a:pPr lvl="2"/>
            <a:r>
              <a:rPr lang="en-US" b="1" dirty="0"/>
              <a:t>(Monthly income will automatically calculate)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Wage-Earner Pay Period 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wage earner is paid bi-weekly, complete the following steps:</a:t>
            </a:r>
          </a:p>
          <a:p>
            <a:pPr lvl="1"/>
            <a:r>
              <a:rPr lang="en-US" dirty="0"/>
              <a:t>1. Select bi - weekly from the drop down </a:t>
            </a:r>
            <a:r>
              <a:rPr lang="en-US" dirty="0" smtClean="0"/>
              <a:t>menu. </a:t>
            </a:r>
          </a:p>
          <a:p>
            <a:pPr lvl="1"/>
            <a:r>
              <a:rPr lang="en-US" dirty="0" smtClean="0"/>
              <a:t>2</a:t>
            </a:r>
            <a:r>
              <a:rPr lang="en-US" dirty="0"/>
              <a:t>. Input the gross amount of the </a:t>
            </a:r>
            <a:r>
              <a:rPr lang="en-US" dirty="0" smtClean="0"/>
              <a:t>check.</a:t>
            </a:r>
            <a:endParaRPr lang="en-US" dirty="0"/>
          </a:p>
          <a:p>
            <a:pPr lvl="1"/>
            <a:r>
              <a:rPr lang="en-US" dirty="0"/>
              <a:t>3. Input the check </a:t>
            </a:r>
            <a:r>
              <a:rPr lang="en-US" dirty="0" smtClean="0"/>
              <a:t>date.</a:t>
            </a:r>
            <a:endParaRPr lang="en-US" dirty="0"/>
          </a:p>
          <a:p>
            <a:pPr lvl="1"/>
            <a:r>
              <a:rPr lang="en-US" dirty="0"/>
              <a:t>4. Repeat steps 1 -3 for the net amount.</a:t>
            </a:r>
          </a:p>
          <a:p>
            <a:pPr lvl="2"/>
            <a:r>
              <a:rPr lang="en-US" sz="2800" b="1" dirty="0"/>
              <a:t>(Monthly income will automatically calculate)</a:t>
            </a:r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2&quot; unique_id=&quot;10495&quot;&gt;&lt;object type=&quot;3&quot; unique_id=&quot;10496&quot;&gt;&lt;property id=&quot;20148&quot; value=&quot;5&quot;/&gt;&lt;property id=&quot;20300&quot; value=&quot;Slide 1 - &amp;quot;Freddie Income Calculation Job Aid&amp;quot;&quot;/&gt;&lt;property id=&quot;20307&quot; value=&quot;256&quot;/&gt;&lt;/object&gt;&lt;object type=&quot;3&quot; unique_id=&quot;10497&quot;&gt;&lt;property id=&quot;20148&quot; value=&quot;5&quot;/&gt;&lt;property id=&quot;20300&quot; value=&quot;Slide 2 - &amp;quot;Overview&amp;quot;&quot;/&gt;&lt;property id=&quot;20307&quot; value=&quot;257&quot;/&gt;&lt;/object&gt;&lt;object type=&quot;3&quot; unique_id=&quot;10498&quot;&gt;&lt;property id=&quot;20148&quot; value=&quot;5&quot;/&gt;&lt;property id=&quot;20300&quot; value=&quot;Slide 3 - &amp;quot;Interim Income Calculator&amp;quot;&quot;/&gt;&lt;property id=&quot;20307&quot; value=&quot;258&quot;/&gt;&lt;/object&gt;&lt;object type=&quot;3&quot; unique_id=&quot;10499&quot;&gt;&lt;property id=&quot;20148&quot; value=&quot;5&quot;/&gt;&lt;property id=&quot;20300&quot; value=&quot;Slide 4 - &amp;quot;Wage-Earner Income Tab: Income Variance Calculator&amp;quot;&quot;/&gt;&lt;property id=&quot;20307&quot; value=&quot;259&quot;/&gt;&lt;/object&gt;&lt;object type=&quot;3&quot; unique_id=&quot;10500&quot;&gt;&lt;property id=&quot;20148&quot; value=&quot;5&quot;/&gt;&lt;property id=&quot;20300&quot; value=&quot;Slide 5 - &amp;quot;Wage-Earner Income Tab: Income Variance Calculator&amp;quot;&quot;/&gt;&lt;property id=&quot;20307&quot; value=&quot;260&quot;/&gt;&lt;/object&gt;&lt;object type=&quot;3&quot; unique_id=&quot;10501&quot;&gt;&lt;property id=&quot;20148&quot; value=&quot;5&quot;/&gt;&lt;property id=&quot;20300&quot; value=&quot;Slide 6 - &amp;quot;Wage-Earner Pay Period Calculations&amp;quot;&quot;/&gt;&lt;property id=&quot;20307&quot; value=&quot;261&quot;/&gt;&lt;/object&gt;&lt;object type=&quot;3&quot; unique_id=&quot;10502&quot;&gt;&lt;property id=&quot;20148&quot; value=&quot;5&quot;/&gt;&lt;property id=&quot;20300&quot; value=&quot;Slide 7 - &amp;quot;Wage-Earner Pay Period Calculations&amp;quot;&quot;/&gt;&lt;property id=&quot;20307&quot; value=&quot;262&quot;/&gt;&lt;/object&gt;&lt;object type=&quot;3&quot; unique_id=&quot;10503&quot;&gt;&lt;property id=&quot;20148&quot; value=&quot;5&quot;/&gt;&lt;property id=&quot;20300&quot; value=&quot;Slide 8 - &amp;quot;Wage-Earner Pay Period Calculations&amp;quot;&quot;/&gt;&lt;property id=&quot;20307&quot; value=&quot;263&quot;/&gt;&lt;/object&gt;&lt;object type=&quot;3&quot; unique_id=&quot;10504&quot;&gt;&lt;property id=&quot;20148&quot; value=&quot;5&quot;/&gt;&lt;property id=&quot;20300&quot; value=&quot;Slide 9 - &amp;quot;Wage-Earner Pay Period Calculations&amp;quot;&quot;/&gt;&lt;property id=&quot;20307&quot; value=&quot;264&quot;/&gt;&lt;/object&gt;&lt;object type=&quot;3&quot; unique_id=&quot;10505&quot;&gt;&lt;property id=&quot;20148&quot; value=&quot;5&quot;/&gt;&lt;property id=&quot;20300&quot; value=&quot;Slide 10 - &amp;quot;Wage-Earner Pay Period Calculations&amp;quot;&quot;/&gt;&lt;property id=&quot;20307&quot; value=&quot;265&quot;/&gt;&lt;/object&gt;&lt;object type=&quot;3&quot; unique_id=&quot;10506&quot;&gt;&lt;property id=&quot;20148&quot; value=&quot;5&quot;/&gt;&lt;property id=&quot;20300&quot; value=&quot;Slide 11 - &amp;quot;Wage-Earner Pay Period Calculations&amp;quot;&quot;/&gt;&lt;property id=&quot;20307&quot; value=&quot;266&quot;/&gt;&lt;/object&gt;&lt;object type=&quot;3&quot; unique_id=&quot;10507&quot;&gt;&lt;property id=&quot;20148&quot; value=&quot;5&quot;/&gt;&lt;property id=&quot;20300&quot; value=&quot;Slide 12 - &amp;quot;Wage-Earner Pay Period Calculations&amp;quot;&quot;/&gt;&lt;property id=&quot;20307&quot; value=&quot;267&quot;/&gt;&lt;/object&gt;&lt;object type=&quot;3&quot; unique_id=&quot;10508&quot;&gt;&lt;property id=&quot;20148&quot; value=&quot;5&quot;/&gt;&lt;property id=&quot;20300&quot; value=&quot;Slide 13 - &amp;quot;Year-to-date Income Calculation&amp;quot;&quot;/&gt;&lt;property id=&quot;20307&quot; value=&quot;268&quot;/&gt;&lt;/object&gt;&lt;object type=&quot;3&quot; unique_id=&quot;10509&quot;&gt;&lt;property id=&quot;20148&quot; value=&quot;5&quot;/&gt;&lt;property id=&quot;20300&quot; value=&quot;Slide 14 - &amp;quot;Year-to-date Income Calculation&amp;quot;&quot;/&gt;&lt;property id=&quot;20307&quot; value=&quot;269&quot;/&gt;&lt;/object&gt;&lt;object type=&quot;3&quot; unique_id=&quot;10606&quot;&gt;&lt;property id=&quot;20148&quot; value=&quot;5&quot;/&gt;&lt;property id=&quot;20300&quot; value=&quot;Slide 15 - &amp;quot;Self-Employed Income Tab: Self – Employed Borrower Income Calculation&amp;quot;&quot;/&gt;&lt;property id=&quot;20307&quot; value=&quot;270&quot;/&gt;&lt;/object&gt;&lt;object type=&quot;3&quot; unique_id=&quot;10726&quot;&gt;&lt;property id=&quot;20148&quot; value=&quot;5&quot;/&gt;&lt;property id=&quot;20300&quot; value=&quot;Slide 16 - &amp;quot;Self-Employed Income Tab: Self – Employed Borrower Income Calculation&amp;quot;&quot;/&gt;&lt;property id=&quot;20307&quot; value=&quot;271&quot;/&gt;&lt;/object&gt;&lt;object type=&quot;3&quot; unique_id=&quot;10727&quot;&gt;&lt;property id=&quot;20148&quot; value=&quot;5&quot;/&gt;&lt;property id=&quot;20300&quot; value=&quot;Slide 17 - &amp;quot;Rental &amp;amp; Boarder Income Tab: Rental Income Calculation&amp;quot;&quot;/&gt;&lt;property id=&quot;20307&quot; value=&quot;272&quot;/&gt;&lt;/object&gt;&lt;object type=&quot;3&quot; unique_id=&quot;10728&quot;&gt;&lt;property id=&quot;20148&quot; value=&quot;5&quot;/&gt;&lt;property id=&quot;20300&quot; value=&quot;Slide 18 - &amp;quot;Rental &amp;amp; Boarder Income Tab: Rental Income Calculation&amp;quot;&quot;/&gt;&lt;property id=&quot;20307&quot; value=&quot;273&quot;/&gt;&lt;/object&gt;&lt;object type=&quot;3&quot; unique_id=&quot;10729&quot;&gt;&lt;property id=&quot;20148&quot; value=&quot;5&quot;/&gt;&lt;property id=&quot;20300&quot; value=&quot;Slide 19 - &amp;quot;Other Income Tab: Other Income Calculation&amp;quot;&quot;/&gt;&lt;property id=&quot;20307&quot; value=&quot;274&quot;/&gt;&lt;/object&gt;&lt;object type=&quot;3&quot; unique_id=&quot;10730&quot;&gt;&lt;property id=&quot;20148&quot; value=&quot;5&quot;/&gt;&lt;property id=&quot;20300&quot; value=&quot;Slide 20 - &amp;quot;Other Income Tab: Other Income Calculation&amp;quot;&quot;/&gt;&lt;property id=&quot;20307&quot; value=&quot;275&quot;/&gt;&lt;/object&gt;&lt;/object&gt;&lt;object type=&quot;8&quot; unique_id=&quot;10525&quot;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134</TotalTime>
  <Words>701</Words>
  <Application>Microsoft Office PowerPoint</Application>
  <PresentationFormat>On-screen Show (4:3)</PresentationFormat>
  <Paragraphs>71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Foundry</vt:lpstr>
      <vt:lpstr>Freddie Income Calculation Job Aid</vt:lpstr>
      <vt:lpstr>Overview</vt:lpstr>
      <vt:lpstr>Interim Income Calculator</vt:lpstr>
      <vt:lpstr>Wage-Earner Income Tab: Income Variance Calculator</vt:lpstr>
      <vt:lpstr>Wage-Earner Income Tab: Income Variance Calculator</vt:lpstr>
      <vt:lpstr>Wage-Earner Pay Period Calculations</vt:lpstr>
      <vt:lpstr>Wage-Earner Pay Period Calculations</vt:lpstr>
      <vt:lpstr>Wage-Earner Pay Period Calculations</vt:lpstr>
      <vt:lpstr>Wage-Earner Pay Period Calculations</vt:lpstr>
      <vt:lpstr>Wage-Earner Pay Period Calculations</vt:lpstr>
      <vt:lpstr>Wage-Earner Pay Period Calculations</vt:lpstr>
      <vt:lpstr>Wage-Earner Pay Period Calculations</vt:lpstr>
      <vt:lpstr>Year-to-date Income Calculation</vt:lpstr>
      <vt:lpstr>Year-to-date Income Calculation</vt:lpstr>
      <vt:lpstr>Self-Employed Income Tab: Self – Employed Borrower Income Calculation</vt:lpstr>
      <vt:lpstr>Self-Employed Income Tab: Self – Employed Borrower Income Calculation</vt:lpstr>
      <vt:lpstr>Rental &amp; Boarder Income Tab: Rental Income Calculation</vt:lpstr>
      <vt:lpstr>Rental &amp; Boarder Income Tab: Rental Income Calculation</vt:lpstr>
      <vt:lpstr>Other Income Tab: Other Income Calculation</vt:lpstr>
      <vt:lpstr>Other Income Tab: Other Income Calculation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Freddie Income Calculation Job Aid</dc:title>
  <dc:creator>Justin</dc:creator>
  <cp:lastModifiedBy>Justin</cp:lastModifiedBy>
  <cp:revision>8</cp:revision>
  <dcterms:created xsi:type="dcterms:W3CDTF">2011-10-30T19:23:04Z</dcterms:created>
  <dcterms:modified xsi:type="dcterms:W3CDTF">2011-12-05T17:20:57Z</dcterms:modified>
</cp:coreProperties>
</file>